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70" r:id="rId5"/>
    <p:sldId id="259" r:id="rId6"/>
    <p:sldId id="271" r:id="rId7"/>
    <p:sldId id="302" r:id="rId8"/>
    <p:sldId id="272" r:id="rId9"/>
    <p:sldId id="303" r:id="rId10"/>
    <p:sldId id="304" r:id="rId11"/>
    <p:sldId id="273" r:id="rId12"/>
    <p:sldId id="305" r:id="rId13"/>
    <p:sldId id="260" r:id="rId14"/>
    <p:sldId id="276" r:id="rId15"/>
    <p:sldId id="277" r:id="rId16"/>
    <p:sldId id="261" r:id="rId17"/>
    <p:sldId id="262" r:id="rId18"/>
    <p:sldId id="278" r:id="rId19"/>
    <p:sldId id="263" r:id="rId20"/>
    <p:sldId id="306" r:id="rId21"/>
    <p:sldId id="292" r:id="rId22"/>
    <p:sldId id="281" r:id="rId23"/>
    <p:sldId id="293" r:id="rId24"/>
    <p:sldId id="299" r:id="rId25"/>
    <p:sldId id="300" r:id="rId26"/>
    <p:sldId id="301" r:id="rId27"/>
    <p:sldId id="280" r:id="rId28"/>
    <p:sldId id="264" r:id="rId29"/>
    <p:sldId id="265" r:id="rId30"/>
    <p:sldId id="296" r:id="rId31"/>
    <p:sldId id="294" r:id="rId32"/>
    <p:sldId id="283" r:id="rId33"/>
    <p:sldId id="297" r:id="rId34"/>
    <p:sldId id="295" r:id="rId35"/>
    <p:sldId id="298" r:id="rId36"/>
    <p:sldId id="266" r:id="rId37"/>
    <p:sldId id="282" r:id="rId38"/>
    <p:sldId id="267" r:id="rId39"/>
    <p:sldId id="284" r:id="rId40"/>
    <p:sldId id="268" r:id="rId41"/>
    <p:sldId id="286" r:id="rId42"/>
    <p:sldId id="269" r:id="rId43"/>
    <p:sldId id="287" r:id="rId44"/>
    <p:sldId id="288" r:id="rId45"/>
    <p:sldId id="308" r:id="rId46"/>
    <p:sldId id="307" r:id="rId47"/>
    <p:sldId id="289" r:id="rId48"/>
    <p:sldId id="309" r:id="rId49"/>
    <p:sldId id="290" r:id="rId50"/>
    <p:sldId id="2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075"/>
  </p:normalViewPr>
  <p:slideViewPr>
    <p:cSldViewPr snapToGrid="0" snapToObjects="1">
      <p:cViewPr varScale="1">
        <p:scale>
          <a:sx n="111" d="100"/>
          <a:sy n="111" d="100"/>
        </p:scale>
        <p:origin x="1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24E70-18D5-6941-BA68-4149D2933E75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A8384-B3EA-6544-97D0-6289DFA5C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webpath.med.utah.edu</a:t>
            </a:r>
            <a:r>
              <a:rPr lang="en-US" dirty="0"/>
              <a:t>/LUNGHTML/LUNG503.html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A8384-B3EA-6544-97D0-6289DFA5C5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5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A8384-B3EA-6544-97D0-6289DFA5C5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A8384-B3EA-6544-97D0-6289DFA5C5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3C74-8B23-4141-8E59-383D3ADC1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E0FB5-F6E7-614E-BA1F-9F7B044DA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C8DEC-D0DD-D949-86C4-26B0FFED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1B034-4C6B-A747-917F-F122953A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C0B8B-C9DD-A049-B1B2-9D5533BF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09DA-3040-A64E-A01B-86F1A2B2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4766D-94DA-D04A-867E-BBD7B0F25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06932-D02F-A64C-A9E2-83FF5D25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B780F-B0EE-4041-9EC0-B0F2D612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3157A-17F9-2A4A-9515-597E528B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135184-CB1D-8946-8002-5DCA83046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B8DB9-5168-D643-ABEA-E7D1A35D7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6F21E-708A-EB48-A74B-6337FCBB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F996B-AE8F-2C46-8A50-6E50DAEF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DA7ED-23C8-2C43-BF4E-51F0563D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1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2A34-BE85-5343-B9E5-BBC5FBA9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E3E6-2255-B64D-A8CF-6BD30CA86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986E0-E940-614B-BEEF-B8CAA97B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1C36D-518B-2E46-9374-0AF74C46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DECB0-8AD4-5946-9068-03328835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7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FC770-DF5B-6E48-A990-6BD2AB2F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82FB4-C6A4-EA4D-91AB-BDBB19829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CC5BE-80A3-D040-B796-BA3A5A3B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E0A94-A75E-714A-BB17-C5A18A3F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55DC-D0BA-704A-8230-C6AE41B3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6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21CBB-B187-9E4E-B945-339036A5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A285-1734-8B42-8BAF-F74575A6B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BD4B8-AA12-644E-8BC4-01D6E7A1A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3338A-A959-0B41-BD36-F0D44117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EBE23-B780-E54B-A2A7-DE53B8D1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52B26-B7D6-204C-9A51-4E761904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9408-1F69-A545-8EC2-CE6BB23B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D4D84-5BE5-8040-8C69-4781096E9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7F257-E0C6-E343-B6EA-9FC646259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CA865-B563-E544-B6D2-0B5772D9B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B42AF-7786-A944-897D-57D47C9A4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B37CF-F863-A440-B23D-D17043D3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F24133-06DC-EB4B-A72E-877C9420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22C11-46D0-5B4A-BD00-904A6619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6FB1-898F-B148-A25D-238917E17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5C936-0B71-2541-BDA5-7688AABE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45060-9D1E-4149-A95B-738BC344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B86FE-359E-844A-B07E-16B46A9A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9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60969-2FC5-6044-BCF8-A882E15F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399E4-5417-B349-BA60-15D94018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2D8B4-1019-5145-85AA-2924A06E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0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14239-13DF-684F-8B27-02F75E90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BF86-9AAD-6D45-9034-42A65B67B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465E3-F772-0C4D-AD2E-285B61F76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EADAB-31BE-7942-8799-05AB5FF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531F5-0660-2A46-BC41-48ACDB20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F392F-F5E9-774E-A01A-68BA23FF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5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167C-1E26-2942-A898-5CC47A5F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C39DE-0E69-4944-8236-6E7F39493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F4744-C532-6444-AF74-75B5CA9A7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0BB46-38D7-0F43-B05E-489828E7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55736-B6B9-6B47-99E8-BB14BCD3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4A9F0-2109-ED41-8AAC-4E0DF842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1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65296-F196-9A4B-9284-454B8CAE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E76CC-E309-5C4F-9D2F-6A841840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2C91-55EF-CE49-BF1B-A409F7ACF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1F2C-0730-B441-9F0F-352ED66B23A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74C2C-D68F-7B47-A7B0-E5CDC4062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25E2-E3D3-344B-A608-264E4A6F4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8A6B5-CEBE-6947-93F8-0FC68FF7E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3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465F-D384-074C-8CD5-14E61D708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SEEK Board Review </a:t>
            </a:r>
            <a:br>
              <a:rPr lang="en-US" dirty="0"/>
            </a:br>
            <a:r>
              <a:rPr lang="en-US" dirty="0"/>
              <a:t>10-13-21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F3A03-F721-214E-80B5-6F109B9EFF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Locke</a:t>
            </a:r>
          </a:p>
        </p:txBody>
      </p:sp>
    </p:spTree>
    <p:extLst>
      <p:ext uri="{BB962C8B-B14F-4D97-AF65-F5344CB8AC3E}">
        <p14:creationId xmlns:p14="http://schemas.microsoft.com/office/powerpoint/2010/main" val="308725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5511-EE88-E54D-9E8E-A6CA387F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types of beta-lactamases?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AD2380-3759-B44D-A48F-CB59B4954B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88556"/>
          <a:ext cx="1051559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881617280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024397911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874518970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3118303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Carbapenemases</a:t>
                      </a:r>
                      <a:r>
                        <a:rPr lang="en-US" dirty="0"/>
                        <a:t> (subtype of ESBL)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AmpC</a:t>
                      </a:r>
                      <a:r>
                        <a:rPr lang="en-US" dirty="0"/>
                        <a:t> (inducible, subtype of ESBL)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90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How to recognize: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GNR – resistant to CTX</a:t>
                      </a:r>
                    </a:p>
                    <a:p>
                      <a:r>
                        <a:rPr lang="en-US" dirty="0"/>
                        <a:t>+/-S to Cefepime (reported)</a:t>
                      </a:r>
                    </a:p>
                    <a:p>
                      <a:r>
                        <a:rPr lang="en-US" dirty="0"/>
                        <a:t>S to meropenem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 to </a:t>
                      </a:r>
                      <a:r>
                        <a:rPr lang="en-US" dirty="0" err="1"/>
                        <a:t>Erta</a:t>
                      </a:r>
                      <a:r>
                        <a:rPr lang="en-US" dirty="0"/>
                        <a:t>/Mero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SPACE/SPICE-M organism – will </a:t>
                      </a:r>
                      <a:r>
                        <a:rPr lang="en-US" b="1" dirty="0"/>
                        <a:t>appear susceptible </a:t>
                      </a:r>
                      <a:r>
                        <a:rPr lang="en-US" dirty="0"/>
                        <a:t>but in fact will not be. Can be CTX sensitive on report.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4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Cefepime if susceptible, Mero if not. </a:t>
                      </a:r>
                    </a:p>
                    <a:p>
                      <a:r>
                        <a:rPr lang="en-US" dirty="0"/>
                        <a:t>NOT Zosyn.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Ceftaz-Avibact</a:t>
                      </a:r>
                      <a:r>
                        <a:rPr lang="en-US" dirty="0"/>
                        <a:t>; </a:t>
                      </a:r>
                    </a:p>
                    <a:p>
                      <a:r>
                        <a:rPr lang="en-US" dirty="0"/>
                        <a:t>Mero-</a:t>
                      </a:r>
                      <a:r>
                        <a:rPr lang="en-US" dirty="0" err="1"/>
                        <a:t>Vaborbact</a:t>
                      </a:r>
                      <a:r>
                        <a:rPr lang="en-US" dirty="0"/>
                        <a:t>; </a:t>
                      </a:r>
                    </a:p>
                    <a:p>
                      <a:r>
                        <a:rPr lang="en-US" dirty="0"/>
                        <a:t>Colistin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Carbapenem (induces, but not hydrolyzed); Cefepime (doesn’t induce much. But is hydrolyzed so can be ok). NOT Zosyn, CTX.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0734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F19E897-FBB2-FF4F-BF58-32AEC04D8EEC}"/>
              </a:ext>
            </a:extLst>
          </p:cNvPr>
          <p:cNvSpPr/>
          <p:nvPr/>
        </p:nvSpPr>
        <p:spPr>
          <a:xfrm>
            <a:off x="6188765" y="58465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Serratia marcescens, Providencia, </a:t>
            </a:r>
            <a:r>
              <a:rPr lang="en-US" dirty="0" err="1"/>
              <a:t>PsA</a:t>
            </a:r>
            <a:r>
              <a:rPr lang="en-US" dirty="0"/>
              <a:t>, Citrobacter**, </a:t>
            </a:r>
            <a:r>
              <a:rPr lang="en-US" b="1" dirty="0"/>
              <a:t>Enterobacter (40%)</a:t>
            </a:r>
            <a:r>
              <a:rPr lang="en-US" dirty="0"/>
              <a:t>**, </a:t>
            </a:r>
            <a:r>
              <a:rPr lang="en-US" dirty="0" err="1"/>
              <a:t>Morganella</a:t>
            </a:r>
            <a:r>
              <a:rPr lang="en-US" dirty="0"/>
              <a:t> morganii</a:t>
            </a:r>
          </a:p>
        </p:txBody>
      </p:sp>
    </p:spTree>
    <p:extLst>
      <p:ext uri="{BB962C8B-B14F-4D97-AF65-F5344CB8AC3E}">
        <p14:creationId xmlns:p14="http://schemas.microsoft.com/office/powerpoint/2010/main" val="1150280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0895-59CA-604E-8B47-612FC60D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GNR Bacteremia with CTX resistance – </a:t>
            </a:r>
            <a:r>
              <a:rPr lang="en-US" dirty="0" err="1"/>
              <a:t>abx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41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0895-59CA-604E-8B47-612FC60D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GNR Bacteremia with CTX resistance – </a:t>
            </a:r>
            <a:r>
              <a:rPr lang="en-US" dirty="0" err="1"/>
              <a:t>abx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BED19-70DF-5945-98C6-B75F9E561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528"/>
            <a:ext cx="6684682" cy="3718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FC513-7C00-4F4A-A436-D6CDB0658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281" y="4127157"/>
            <a:ext cx="6153049" cy="2619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49670-2F52-2B47-A384-0A87C50BBB31}"/>
              </a:ext>
            </a:extLst>
          </p:cNvPr>
          <p:cNvSpPr txBox="1"/>
          <p:nvPr/>
        </p:nvSpPr>
        <p:spPr>
          <a:xfrm>
            <a:off x="7636476" y="1841157"/>
            <a:ext cx="281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 dirty="0" err="1"/>
              <a:t>AmpC</a:t>
            </a:r>
            <a:r>
              <a:rPr lang="en-US" dirty="0"/>
              <a:t> in this study (unless also present with another ESBL, 10%)</a:t>
            </a:r>
          </a:p>
        </p:txBody>
      </p:sp>
    </p:spTree>
    <p:extLst>
      <p:ext uri="{BB962C8B-B14F-4D97-AF65-F5344CB8AC3E}">
        <p14:creationId xmlns:p14="http://schemas.microsoft.com/office/powerpoint/2010/main" val="2301912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75A-9103-B144-B49F-717CB1683E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8056"/>
            <a:ext cx="12192000" cy="404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2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75A-9103-B144-B49F-717CB1683E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8056"/>
            <a:ext cx="12192000" cy="4041887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F0E48B5D-915A-8E41-B01C-7414C06AC53E}"/>
              </a:ext>
            </a:extLst>
          </p:cNvPr>
          <p:cNvSpPr/>
          <p:nvPr/>
        </p:nvSpPr>
        <p:spPr>
          <a:xfrm>
            <a:off x="288235" y="4194313"/>
            <a:ext cx="2484782" cy="30811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569B-5D10-8F48-9C1F-7608A320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Methotrexate, </a:t>
            </a:r>
            <a:r>
              <a:rPr lang="en-US" dirty="0" err="1"/>
              <a:t>HyperCa</a:t>
            </a:r>
            <a:r>
              <a:rPr lang="en-US" dirty="0"/>
              <a:t> neurotoxicity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C2A3-F0F8-344C-BDCF-86361B8B9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Weekly MTX: Headache, fatigue, malaise, impaired ability to concentrate</a:t>
            </a:r>
          </a:p>
          <a:p>
            <a:pPr lvl="1"/>
            <a:r>
              <a:rPr lang="en-US" dirty="0"/>
              <a:t>CNS folate metabolism disruption.</a:t>
            </a:r>
          </a:p>
          <a:p>
            <a:pPr lvl="1"/>
            <a:r>
              <a:rPr lang="en-US" dirty="0"/>
              <a:t>Can get acute stroke/seizure-like presentation, but more common with high (chemo) or intrathecal dosing. </a:t>
            </a:r>
          </a:p>
          <a:p>
            <a:pPr lvl="1"/>
            <a:endParaRPr lang="en-US" dirty="0"/>
          </a:p>
          <a:p>
            <a:r>
              <a:rPr lang="en-US" dirty="0"/>
              <a:t>Hypercalcemia: anxiety, irritability, depression, cognitive impairment</a:t>
            </a:r>
          </a:p>
          <a:p>
            <a:pPr lvl="1"/>
            <a:r>
              <a:rPr lang="en-US" dirty="0"/>
              <a:t>confusion, stupor, and coma if severe</a:t>
            </a:r>
          </a:p>
        </p:txBody>
      </p:sp>
    </p:spTree>
    <p:extLst>
      <p:ext uri="{BB962C8B-B14F-4D97-AF65-F5344CB8AC3E}">
        <p14:creationId xmlns:p14="http://schemas.microsoft.com/office/powerpoint/2010/main" val="3961473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5878-9002-F447-85AB-F0538688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Sarcoidosis Small Fiber Neuropathy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1B2E-C809-9843-B7E7-7B3F6272E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Destruction of thin myelinated and unmyelinated fibers (nociception, heat, autonomic function)</a:t>
            </a:r>
          </a:p>
          <a:p>
            <a:pPr lvl="1"/>
            <a:r>
              <a:rPr lang="en-US" dirty="0"/>
              <a:t>+Allodynia</a:t>
            </a:r>
          </a:p>
          <a:p>
            <a:pPr lvl="1"/>
            <a:r>
              <a:rPr lang="en-US" dirty="0"/>
              <a:t>Autonomic dysfunction rarely occurs alone.</a:t>
            </a:r>
          </a:p>
          <a:p>
            <a:pPr lvl="1"/>
            <a:r>
              <a:rPr lang="en-US" dirty="0"/>
              <a:t>Exclude </a:t>
            </a:r>
            <a:r>
              <a:rPr lang="en-US" b="1" dirty="0"/>
              <a:t>DM, B12 def, thyroid</a:t>
            </a:r>
          </a:p>
          <a:p>
            <a:r>
              <a:rPr lang="en-US" dirty="0"/>
              <a:t>NCS is normal; biopsy specific but not sensitive.</a:t>
            </a:r>
          </a:p>
          <a:p>
            <a:pPr lvl="1"/>
            <a:r>
              <a:rPr lang="en-US" dirty="0"/>
              <a:t>Incidence not well known</a:t>
            </a:r>
          </a:p>
          <a:p>
            <a:r>
              <a:rPr lang="en-US" dirty="0"/>
              <a:t>Unique: Resistant to </a:t>
            </a:r>
            <a:r>
              <a:rPr lang="en-US" dirty="0" err="1"/>
              <a:t>pred</a:t>
            </a:r>
            <a:r>
              <a:rPr lang="en-US" dirty="0"/>
              <a:t> &amp; methotrexate - ?IVIG and TNF-alpha; symptom management (capsaicin)</a:t>
            </a:r>
          </a:p>
        </p:txBody>
      </p:sp>
    </p:spTree>
    <p:extLst>
      <p:ext uri="{BB962C8B-B14F-4D97-AF65-F5344CB8AC3E}">
        <p14:creationId xmlns:p14="http://schemas.microsoft.com/office/powerpoint/2010/main" val="212436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44327-259A-CA4F-A3C2-C9E489E440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7503"/>
            <a:ext cx="12192000" cy="42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1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44327-259A-CA4F-A3C2-C9E489E440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7503"/>
            <a:ext cx="12192000" cy="4202994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8AF586B1-6BE5-584A-A16E-7F76FAF8562B}"/>
              </a:ext>
            </a:extLst>
          </p:cNvPr>
          <p:cNvSpPr/>
          <p:nvPr/>
        </p:nvSpPr>
        <p:spPr>
          <a:xfrm>
            <a:off x="109330" y="4253948"/>
            <a:ext cx="1987827" cy="27829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C6DC-788C-2E4D-A2AF-D776AB43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Dabigatran work?</a:t>
            </a:r>
          </a:p>
        </p:txBody>
      </p:sp>
    </p:spTree>
    <p:extLst>
      <p:ext uri="{BB962C8B-B14F-4D97-AF65-F5344CB8AC3E}">
        <p14:creationId xmlns:p14="http://schemas.microsoft.com/office/powerpoint/2010/main" val="330297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8036A-36FF-2F42-BC0B-C57B2D96A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3" y="919209"/>
            <a:ext cx="2451100" cy="325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9EBEAE-3489-7941-AECE-0CABD1F23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913" y="1134080"/>
            <a:ext cx="2311400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F6673-FC8E-8A4F-A9B7-C03104103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821" y="1216630"/>
            <a:ext cx="2222500" cy="273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98000-F64C-484A-B0D4-EBCA0360D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749" y="1173552"/>
            <a:ext cx="2273300" cy="280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186A11-2E41-4A47-A30D-CC0971C3D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348" y="1185909"/>
            <a:ext cx="2247900" cy="280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DF3D6-CE34-714E-BA83-D2D1BD028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824" y="3949700"/>
            <a:ext cx="26035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75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C6DC-788C-2E4D-A2AF-D776AB43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Dabigatran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61438-ABCB-FD48-A131-A833EA8A0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Direct </a:t>
            </a:r>
            <a:r>
              <a:rPr lang="en-US" b="1" dirty="0"/>
              <a:t>thrombin</a:t>
            </a:r>
            <a:r>
              <a:rPr lang="en-US" dirty="0"/>
              <a:t> inhibitor</a:t>
            </a:r>
          </a:p>
          <a:p>
            <a:pPr lvl="1"/>
            <a:r>
              <a:rPr lang="en-US" dirty="0"/>
              <a:t>Not </a:t>
            </a:r>
            <a:r>
              <a:rPr lang="en-US" dirty="0" err="1"/>
              <a:t>Xa</a:t>
            </a:r>
            <a:r>
              <a:rPr lang="en-US" dirty="0"/>
              <a:t> inhibitor!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3E4730-29C3-6343-BA73-3C63AFB531ED}"/>
              </a:ext>
            </a:extLst>
          </p:cNvPr>
          <p:cNvGraphicFramePr>
            <a:graphicFrameLocks/>
          </p:cNvGraphicFramePr>
          <p:nvPr/>
        </p:nvGraphicFramePr>
        <p:xfrm>
          <a:off x="838200" y="2804795"/>
          <a:ext cx="10515597" cy="368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69275185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8835136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283482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Indirect </a:t>
                      </a:r>
                    </a:p>
                    <a:p>
                      <a:r>
                        <a:rPr lang="en-US" sz="2800" dirty="0"/>
                        <a:t>(mediated by ATIII)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915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Xa</a:t>
                      </a:r>
                      <a:r>
                        <a:rPr lang="en-US" sz="2800" dirty="0"/>
                        <a:t> inhibition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Rivaro</a:t>
                      </a:r>
                      <a:r>
                        <a:rPr lang="en-US" sz="2800" b="1" dirty="0"/>
                        <a:t>xa</a:t>
                      </a:r>
                      <a:r>
                        <a:rPr lang="en-US" sz="2800" dirty="0"/>
                        <a:t>ban</a:t>
                      </a:r>
                    </a:p>
                    <a:p>
                      <a:r>
                        <a:rPr lang="en-US" sz="2800" dirty="0"/>
                        <a:t>Api</a:t>
                      </a:r>
                      <a:r>
                        <a:rPr lang="en-US" sz="2800" b="1" dirty="0"/>
                        <a:t>xa</a:t>
                      </a:r>
                      <a:r>
                        <a:rPr lang="en-US" sz="2800" dirty="0"/>
                        <a:t>ban</a:t>
                      </a:r>
                    </a:p>
                    <a:p>
                      <a:r>
                        <a:rPr lang="en-US" sz="2800" dirty="0" err="1"/>
                        <a:t>Edo</a:t>
                      </a:r>
                      <a:r>
                        <a:rPr lang="en-US" sz="2800" b="1" dirty="0" err="1"/>
                        <a:t>xa</a:t>
                      </a:r>
                      <a:r>
                        <a:rPr lang="en-US" sz="2800" dirty="0" err="1"/>
                        <a:t>ban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Eno</a:t>
                      </a:r>
                      <a:r>
                        <a:rPr lang="en-US" sz="2800" b="1" dirty="0"/>
                        <a:t>xa</a:t>
                      </a:r>
                      <a:r>
                        <a:rPr lang="en-US" sz="2800" dirty="0"/>
                        <a:t>parin</a:t>
                      </a:r>
                    </a:p>
                    <a:p>
                      <a:r>
                        <a:rPr lang="en-US" sz="2800" dirty="0"/>
                        <a:t>Fondaparinu</a:t>
                      </a:r>
                      <a:r>
                        <a:rPr lang="en-US" sz="28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64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Thrombin inhibition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Dabigatran</a:t>
                      </a:r>
                    </a:p>
                    <a:p>
                      <a:r>
                        <a:rPr lang="en-US" sz="2800" dirty="0" err="1"/>
                        <a:t>Bivalrudin</a:t>
                      </a:r>
                      <a:endParaRPr lang="en-US" sz="2800" dirty="0"/>
                    </a:p>
                    <a:p>
                      <a:r>
                        <a:rPr lang="en-US" sz="2800" dirty="0" err="1"/>
                        <a:t>Argatroban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Unfractionated Heparin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042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102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1594-D912-1B4F-9098-E660EDAA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A9B7-C3EF-8A47-B535-F786847B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FE798B-4662-2E44-9CF4-E8477DE6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0"/>
            <a:ext cx="11782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E182F028-70B6-0D4C-A404-0B1ACC38C797}"/>
              </a:ext>
            </a:extLst>
          </p:cNvPr>
          <p:cNvSpPr/>
          <p:nvPr/>
        </p:nvSpPr>
        <p:spPr>
          <a:xfrm>
            <a:off x="6400800" y="3939822"/>
            <a:ext cx="1444978" cy="508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61474F6-44FD-0141-B09C-8D34330A527D}"/>
              </a:ext>
            </a:extLst>
          </p:cNvPr>
          <p:cNvSpPr/>
          <p:nvPr/>
        </p:nvSpPr>
        <p:spPr>
          <a:xfrm>
            <a:off x="8184444" y="4978400"/>
            <a:ext cx="1286934" cy="56444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39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0D9EE5-4CD0-2641-A937-79A2E73E7E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609505"/>
              </p:ext>
            </p:extLst>
          </p:nvPr>
        </p:nvGraphicFramePr>
        <p:xfrm>
          <a:off x="838202" y="993140"/>
          <a:ext cx="10515596" cy="514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3086830525"/>
                    </a:ext>
                  </a:extLst>
                </a:gridCol>
                <a:gridCol w="2049116">
                  <a:extLst>
                    <a:ext uri="{9D8B030D-6E8A-4147-A177-3AD203B41FA5}">
                      <a16:colId xmlns:a16="http://schemas.microsoft.com/office/drawing/2014/main" val="2450058770"/>
                    </a:ext>
                  </a:extLst>
                </a:gridCol>
                <a:gridCol w="2196548">
                  <a:extLst>
                    <a:ext uri="{9D8B030D-6E8A-4147-A177-3AD203B41FA5}">
                      <a16:colId xmlns:a16="http://schemas.microsoft.com/office/drawing/2014/main" val="424863341"/>
                    </a:ext>
                  </a:extLst>
                </a:gridCol>
                <a:gridCol w="3641033">
                  <a:extLst>
                    <a:ext uri="{9D8B030D-6E8A-4147-A177-3AD203B41FA5}">
                      <a16:colId xmlns:a16="http://schemas.microsoft.com/office/drawing/2014/main" val="3879731233"/>
                    </a:ext>
                  </a:extLst>
                </a:gridCol>
              </a:tblGrid>
              <a:tr h="407422">
                <a:tc>
                  <a:txBody>
                    <a:bodyPr/>
                    <a:lstStyle/>
                    <a:p>
                      <a:r>
                        <a:rPr lang="en-US" dirty="0"/>
                        <a:t>Heparin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Thrombin + </a:t>
                      </a:r>
                      <a:r>
                        <a:rPr lang="en-US" dirty="0" err="1"/>
                        <a:t>Xa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based: </a:t>
                      </a:r>
                    </a:p>
                    <a:p>
                      <a:r>
                        <a:rPr lang="en-US" dirty="0"/>
                        <a:t>Immediate 1U/100U hep</a:t>
                      </a:r>
                    </a:p>
                    <a:p>
                      <a:r>
                        <a:rPr lang="en-US" dirty="0"/>
                        <a:t>…</a:t>
                      </a:r>
                    </a:p>
                    <a:p>
                      <a:r>
                        <a:rPr lang="en-US" dirty="0"/>
                        <a:t>120 minutes 0.25u/100u hep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769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Enoxaparin/</a:t>
                      </a:r>
                      <a:r>
                        <a:rPr lang="en-US" dirty="0" err="1"/>
                        <a:t>Dalteparin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Thrombin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&lt;4h – 1mg per 1mg</a:t>
                      </a:r>
                    </a:p>
                    <a:p>
                      <a:r>
                        <a:rPr lang="en-US" dirty="0"/>
                        <a:t>4-8 – 0.5 mg per 1mg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2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Fondaparinux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Thrombin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4F-PCC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50u/kg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471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Dabigatran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Thrombin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Idaracizumab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grams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9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Apixaban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4F-PCC or Andexanet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 u/kg; 400mg then 4mg/min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177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Rivaroxaban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4F-PCC or Andexanet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units/kg; 800 u then 8mg/min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9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Edoxaban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4F-PCC (not </a:t>
                      </a:r>
                      <a:r>
                        <a:rPr lang="en-US" dirty="0" err="1"/>
                        <a:t>andexanet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units/kg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07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Warfarin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Vit-k epoxide-reductase </a:t>
                      </a:r>
                      <a:r>
                        <a:rPr lang="en-US" dirty="0" err="1"/>
                        <a:t>inhib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Vit K; FFP; 4F-PCC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Vit K: 2.5-10 mg (use INR)</a:t>
                      </a:r>
                    </a:p>
                    <a:p>
                      <a:r>
                        <a:rPr lang="en-US" dirty="0"/>
                        <a:t>FFP: 15 ml/kg</a:t>
                      </a:r>
                    </a:p>
                    <a:p>
                      <a:r>
                        <a:rPr lang="en-US" dirty="0"/>
                        <a:t>PCC: 2-4 25u/kg, 4-6 35u/kg, 6+ 50u/kg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35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55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3BCE-6C99-3E4F-82E0-B8EBF81F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Idarucizumab</a:t>
            </a:r>
            <a:r>
              <a:rPr lang="en-US" dirty="0"/>
              <a:t> (</a:t>
            </a:r>
            <a:r>
              <a:rPr lang="en-US" dirty="0" err="1"/>
              <a:t>Praxbind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BCBED-1C8F-2A43-AE7F-936D51AB8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Dabigatran (Pradaxa) – eliminated by the kidneys</a:t>
            </a:r>
          </a:p>
          <a:p>
            <a:r>
              <a:rPr lang="en-US" dirty="0"/>
              <a:t>Fab fragment (antibody) that binds dabigatran w/ 350x better affinity than thrombin. </a:t>
            </a:r>
          </a:p>
        </p:txBody>
      </p:sp>
    </p:spTree>
    <p:extLst>
      <p:ext uri="{BB962C8B-B14F-4D97-AF65-F5344CB8AC3E}">
        <p14:creationId xmlns:p14="http://schemas.microsoft.com/office/powerpoint/2010/main" val="71068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FD44-B888-1343-B53C-761C8F27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Anda</a:t>
            </a:r>
            <a:r>
              <a:rPr lang="en-US" b="1" dirty="0" err="1"/>
              <a:t>xa</a:t>
            </a:r>
            <a:r>
              <a:rPr lang="en-US" dirty="0" err="1"/>
              <a:t>nt</a:t>
            </a:r>
            <a:r>
              <a:rPr lang="en-US" dirty="0"/>
              <a:t> Alfa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65DBB-D469-E24D-A642-3D8915A92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Decoy </a:t>
            </a:r>
            <a:r>
              <a:rPr lang="en-US" dirty="0" err="1"/>
              <a:t>Xa</a:t>
            </a:r>
            <a:r>
              <a:rPr lang="en-US" dirty="0"/>
              <a:t> (molecular similar) – </a:t>
            </a:r>
            <a:r>
              <a:rPr lang="en-US" dirty="0" err="1"/>
              <a:t>Xa</a:t>
            </a:r>
            <a:r>
              <a:rPr lang="en-US" dirty="0"/>
              <a:t> inhibitors bind to it instead </a:t>
            </a:r>
          </a:p>
          <a:p>
            <a:pPr lvl="1"/>
            <a:r>
              <a:rPr lang="en-US" dirty="0"/>
              <a:t>Unlike factor </a:t>
            </a:r>
            <a:r>
              <a:rPr lang="en-US" dirty="0" err="1"/>
              <a:t>Xa</a:t>
            </a:r>
            <a:r>
              <a:rPr lang="en-US" dirty="0"/>
              <a:t>, it does not convert prothrombin to thrombin</a:t>
            </a:r>
          </a:p>
          <a:p>
            <a:r>
              <a:rPr lang="en-US" dirty="0"/>
              <a:t>Tested in (direct) </a:t>
            </a:r>
            <a:r>
              <a:rPr lang="en-US" dirty="0" err="1"/>
              <a:t>Xa</a:t>
            </a:r>
            <a:r>
              <a:rPr lang="en-US" dirty="0"/>
              <a:t> inhibitors – </a:t>
            </a:r>
            <a:r>
              <a:rPr lang="en-US" dirty="0" err="1"/>
              <a:t>Edoxaban</a:t>
            </a:r>
            <a:r>
              <a:rPr lang="en-US" dirty="0"/>
              <a:t>, Apixaban, Rivaroxaban</a:t>
            </a:r>
          </a:p>
          <a:p>
            <a:r>
              <a:rPr lang="en-US" dirty="0"/>
              <a:t>Probably works in enoxaparin too, but not formally evaluated</a:t>
            </a:r>
          </a:p>
        </p:txBody>
      </p:sp>
    </p:spTree>
    <p:extLst>
      <p:ext uri="{BB962C8B-B14F-4D97-AF65-F5344CB8AC3E}">
        <p14:creationId xmlns:p14="http://schemas.microsoft.com/office/powerpoint/2010/main" val="1392529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CC1A-73DD-A941-B9B0-084A18E2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B8E56-2CEB-2B40-8F42-30FF0D319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positively charged molecule – forms a stable salt with negatively charged heparin</a:t>
            </a:r>
          </a:p>
          <a:p>
            <a:pPr lvl="1"/>
            <a:r>
              <a:rPr lang="en-US" dirty="0"/>
              <a:t>If given alone, protamine is an anticoagulant</a:t>
            </a:r>
          </a:p>
          <a:p>
            <a:pPr lvl="1"/>
            <a:r>
              <a:rPr lang="en-US" dirty="0"/>
              <a:t>If given w/ heparin – will pair up and make the salt.</a:t>
            </a:r>
          </a:p>
          <a:p>
            <a:r>
              <a:rPr lang="en-US" dirty="0"/>
              <a:t>Also pairs up with enoxaparin/</a:t>
            </a:r>
            <a:r>
              <a:rPr lang="en-US" dirty="0" err="1"/>
              <a:t>dalteparin</a:t>
            </a:r>
            <a:r>
              <a:rPr lang="en-US" dirty="0"/>
              <a:t>, but not quite so effectively.</a:t>
            </a:r>
          </a:p>
        </p:txBody>
      </p:sp>
    </p:spTree>
    <p:extLst>
      <p:ext uri="{BB962C8B-B14F-4D97-AF65-F5344CB8AC3E}">
        <p14:creationId xmlns:p14="http://schemas.microsoft.com/office/powerpoint/2010/main" val="1465887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986A-8393-EC4C-94A8-9332E8BC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4F – PCC (K-Centra)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A5701-F2DA-6B4E-9B31-83FB173BF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Prothrombin complex concentrate</a:t>
            </a:r>
          </a:p>
          <a:p>
            <a:r>
              <a:rPr lang="en-US" dirty="0"/>
              <a:t>Factors 10, 9, 7, 2; and protein C and S.</a:t>
            </a:r>
          </a:p>
          <a:p>
            <a:r>
              <a:rPr lang="en-US" dirty="0"/>
              <a:t>Smaller volume infusion than FFP (15-20mL/kg)</a:t>
            </a:r>
          </a:p>
        </p:txBody>
      </p:sp>
    </p:spTree>
    <p:extLst>
      <p:ext uri="{BB962C8B-B14F-4D97-AF65-F5344CB8AC3E}">
        <p14:creationId xmlns:p14="http://schemas.microsoft.com/office/powerpoint/2010/main" val="514682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6D69-A728-4449-B047-2EBEFC6D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patient is bleeding; found down. Lab test to assess AC?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38831-C4C2-9A4A-A8F1-DBE52E67A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Apixaban: Anti-</a:t>
            </a:r>
            <a:r>
              <a:rPr lang="en-US" dirty="0" err="1"/>
              <a:t>Xa</a:t>
            </a:r>
            <a:r>
              <a:rPr lang="en-US" dirty="0"/>
              <a:t> levels</a:t>
            </a:r>
          </a:p>
          <a:p>
            <a:r>
              <a:rPr lang="en-US" dirty="0"/>
              <a:t>Dabigatran: Thrombin time, </a:t>
            </a:r>
            <a:r>
              <a:rPr lang="en-US" dirty="0" err="1"/>
              <a:t>aPTT</a:t>
            </a:r>
            <a:r>
              <a:rPr lang="en-US" dirty="0"/>
              <a:t>. NOT INR</a:t>
            </a:r>
          </a:p>
          <a:p>
            <a:r>
              <a:rPr lang="en-US" dirty="0" err="1"/>
              <a:t>Edoxaban</a:t>
            </a:r>
            <a:r>
              <a:rPr lang="en-US" dirty="0"/>
              <a:t>: Anti-</a:t>
            </a:r>
            <a:r>
              <a:rPr lang="en-US" dirty="0" err="1"/>
              <a:t>Xa</a:t>
            </a:r>
            <a:r>
              <a:rPr lang="en-US" dirty="0"/>
              <a:t> levels, INR </a:t>
            </a:r>
          </a:p>
          <a:p>
            <a:r>
              <a:rPr lang="en-US" dirty="0"/>
              <a:t>Rivaroxaban: Anti-</a:t>
            </a:r>
            <a:r>
              <a:rPr lang="en-US" dirty="0" err="1"/>
              <a:t>Xa</a:t>
            </a:r>
            <a:r>
              <a:rPr lang="en-US" dirty="0"/>
              <a:t> levels, INR (50% will have </a:t>
            </a:r>
            <a:r>
              <a:rPr lang="en-US" dirty="0" err="1"/>
              <a:t>anticoag</a:t>
            </a:r>
            <a:r>
              <a:rPr lang="en-US" dirty="0"/>
              <a:t> w/ normal) -&gt; not sufficient to exclude.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48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B8E2-6B6B-2C46-9F46-27105B38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7F36-F6D9-B94D-ACEC-30E89CE08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868BB-B9AF-6A4E-99D8-1E0696EA6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98" y="0"/>
            <a:ext cx="10713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88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B8E2-6B6B-2C46-9F46-27105B38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7F36-F6D9-B94D-ACEC-30E89CE08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868BB-B9AF-6A4E-99D8-1E0696EA6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98" y="0"/>
            <a:ext cx="1071380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DFFBD-337C-F646-871D-F93FD3C43A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94523"/>
            <a:ext cx="12192000" cy="51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E668EE-1EB2-1344-BB16-96E0521E33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513" y="0"/>
            <a:ext cx="8434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0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B8E2-6B6B-2C46-9F46-27105B38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7F36-F6D9-B94D-ACEC-30E89CE08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868BB-B9AF-6A4E-99D8-1E0696EA6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98" y="0"/>
            <a:ext cx="1071380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DFFBD-337C-F646-871D-F93FD3C43A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94523"/>
            <a:ext cx="12192000" cy="518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245C0-22CF-C143-824D-0F61DC32D4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2" y="0"/>
            <a:ext cx="5315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88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B8E2-6B6B-2C46-9F46-27105B38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7F36-F6D9-B94D-ACEC-30E89CE08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868BB-B9AF-6A4E-99D8-1E0696EA6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98" y="0"/>
            <a:ext cx="10713803" cy="6858000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8C898972-A813-9E4A-B8A0-18781BA6C169}"/>
              </a:ext>
            </a:extLst>
          </p:cNvPr>
          <p:cNvSpPr/>
          <p:nvPr/>
        </p:nvSpPr>
        <p:spPr>
          <a:xfrm>
            <a:off x="739098" y="6434667"/>
            <a:ext cx="1608991" cy="32737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69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52A7F-D7E4-7947-8C63-4379EB4FD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8FEB4-495C-2A47-8B12-58F6679A7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Tb – caseating granulomas</a:t>
            </a:r>
          </a:p>
          <a:p>
            <a:pPr marL="0" indent="0">
              <a:buNone/>
            </a:pPr>
            <a:r>
              <a:rPr lang="en-US" dirty="0"/>
              <a:t>Yeast forms: </a:t>
            </a:r>
          </a:p>
          <a:p>
            <a:r>
              <a:rPr lang="en-US" dirty="0"/>
              <a:t>Cocci – large spherules</a:t>
            </a:r>
          </a:p>
          <a:p>
            <a:r>
              <a:rPr lang="en-US" dirty="0" err="1"/>
              <a:t>Histo</a:t>
            </a:r>
            <a:r>
              <a:rPr lang="en-US" dirty="0"/>
              <a:t> – small round spherules within macrophages</a:t>
            </a:r>
          </a:p>
          <a:p>
            <a:r>
              <a:rPr lang="en-US" dirty="0" err="1"/>
              <a:t>Blasto</a:t>
            </a:r>
            <a:r>
              <a:rPr lang="en-US" dirty="0"/>
              <a:t> – thick capsule, daughter-buds with broad base</a:t>
            </a:r>
          </a:p>
          <a:p>
            <a:r>
              <a:rPr lang="en-US" dirty="0"/>
              <a:t>Crypto – similar, but thin base</a:t>
            </a:r>
          </a:p>
          <a:p>
            <a:r>
              <a:rPr lang="en-US" dirty="0" err="1"/>
              <a:t>Sporothrix</a:t>
            </a:r>
            <a:r>
              <a:rPr lang="en-US" dirty="0"/>
              <a:t> – small, cigar shaped. </a:t>
            </a:r>
          </a:p>
        </p:txBody>
      </p:sp>
    </p:spTree>
    <p:extLst>
      <p:ext uri="{BB962C8B-B14F-4D97-AF65-F5344CB8AC3E}">
        <p14:creationId xmlns:p14="http://schemas.microsoft.com/office/powerpoint/2010/main" val="3144026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B8E2-6B6B-2C46-9F46-27105B38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7F36-F6D9-B94D-ACEC-30E89CE08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868BB-B9AF-6A4E-99D8-1E0696EA64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98" y="0"/>
            <a:ext cx="1071380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DFFBD-337C-F646-871D-F93FD3C43A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94523"/>
            <a:ext cx="12192000" cy="518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245C0-22CF-C143-824D-0F61DC32D4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02" y="0"/>
            <a:ext cx="5315995" cy="6858000"/>
          </a:xfrm>
          <a:prstGeom prst="rect">
            <a:avLst/>
          </a:prstGeom>
        </p:spPr>
      </p:pic>
      <p:pic>
        <p:nvPicPr>
          <p:cNvPr id="3076" name="Picture 4" descr="Pulmonary Pathology">
            <a:extLst>
              <a:ext uri="{FF2B5EF4-FFF2-40B4-BE49-F238E27FC236}">
                <a16:creationId xmlns:a16="http://schemas.microsoft.com/office/drawing/2014/main" id="{217B1BDF-E20D-7042-9C57-5A25CFBA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96" y="2271713"/>
            <a:ext cx="4489415" cy="29630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CB1365F1-3D5C-A945-A9A5-E6A186001C1B}"/>
              </a:ext>
            </a:extLst>
          </p:cNvPr>
          <p:cNvSpPr/>
          <p:nvPr/>
        </p:nvSpPr>
        <p:spPr>
          <a:xfrm>
            <a:off x="5529263" y="2143125"/>
            <a:ext cx="1685925" cy="2057400"/>
          </a:xfrm>
          <a:prstGeom prst="frame">
            <a:avLst>
              <a:gd name="adj1" fmla="val 6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99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4200-67DC-624B-9752-785BB6DE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Locations</a:t>
            </a:r>
          </a:p>
        </p:txBody>
      </p:sp>
      <p:pic>
        <p:nvPicPr>
          <p:cNvPr id="4098" name="Picture 2" descr=".Estimated areas with histoplasmosis worldwide">
            <a:extLst>
              <a:ext uri="{FF2B5EF4-FFF2-40B4-BE49-F238E27FC236}">
                <a16:creationId xmlns:a16="http://schemas.microsoft.com/office/drawing/2014/main" id="{52F8AC8C-E2E8-F343-8E2C-7A9ED098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850" y="195740"/>
            <a:ext cx="5362575" cy="32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p shows the approximate areas (called “endemic areas”) where Blastomyces is suspected to live worldwide">
            <a:extLst>
              <a:ext uri="{FF2B5EF4-FFF2-40B4-BE49-F238E27FC236}">
                <a16:creationId xmlns:a16="http://schemas.microsoft.com/office/drawing/2014/main" id="{6E2A3D49-86CE-C445-B177-735B3ADE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850" y="3222387"/>
            <a:ext cx="5383483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B3DEB62-CE37-8E4F-B2ED-CA9D43DA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" y="2871109"/>
            <a:ext cx="5842000" cy="35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5B9ABF-356E-FC48-84D6-46B9E0E7549C}"/>
              </a:ext>
            </a:extLst>
          </p:cNvPr>
          <p:cNvSpPr/>
          <p:nvPr/>
        </p:nvSpPr>
        <p:spPr>
          <a:xfrm>
            <a:off x="1185863" y="5229225"/>
            <a:ext cx="871537" cy="642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1A3C9D-F7BF-B749-BEAC-7CE0EF1AA6AA}"/>
              </a:ext>
            </a:extLst>
          </p:cNvPr>
          <p:cNvSpPr/>
          <p:nvPr/>
        </p:nvSpPr>
        <p:spPr>
          <a:xfrm>
            <a:off x="6419850" y="5550694"/>
            <a:ext cx="1409700" cy="76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37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4200-67DC-624B-9752-785BB6DE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Locations</a:t>
            </a:r>
          </a:p>
        </p:txBody>
      </p:sp>
      <p:pic>
        <p:nvPicPr>
          <p:cNvPr id="4098" name="Picture 2" descr=".Estimated areas with histoplasmosis worldwide">
            <a:extLst>
              <a:ext uri="{FF2B5EF4-FFF2-40B4-BE49-F238E27FC236}">
                <a16:creationId xmlns:a16="http://schemas.microsoft.com/office/drawing/2014/main" id="{52F8AC8C-E2E8-F343-8E2C-7A9ED098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850" y="195740"/>
            <a:ext cx="5362575" cy="32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p shows the approximate areas (called “endemic areas”) where Blastomyces is suspected to live worldwide">
            <a:extLst>
              <a:ext uri="{FF2B5EF4-FFF2-40B4-BE49-F238E27FC236}">
                <a16:creationId xmlns:a16="http://schemas.microsoft.com/office/drawing/2014/main" id="{6E2A3D49-86CE-C445-B177-735B3ADE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850" y="3222387"/>
            <a:ext cx="5383483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B3DEB62-CE37-8E4F-B2ED-CA9D43DA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" y="2871109"/>
            <a:ext cx="5842000" cy="35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58CC4-C791-5443-940E-C2C4833F27A0}"/>
              </a:ext>
            </a:extLst>
          </p:cNvPr>
          <p:cNvSpPr txBox="1"/>
          <p:nvPr/>
        </p:nvSpPr>
        <p:spPr>
          <a:xfrm>
            <a:off x="6300788" y="2071688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Histo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FBDFA-01C0-EC40-AADF-330AED139756}"/>
              </a:ext>
            </a:extLst>
          </p:cNvPr>
          <p:cNvSpPr txBox="1"/>
          <p:nvPr/>
        </p:nvSpPr>
        <p:spPr>
          <a:xfrm>
            <a:off x="6872288" y="3222387"/>
            <a:ext cx="124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Blasto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B5874-6C8C-A145-B32A-B1993B413F04}"/>
              </a:ext>
            </a:extLst>
          </p:cNvPr>
          <p:cNvSpPr txBox="1"/>
          <p:nvPr/>
        </p:nvSpPr>
        <p:spPr>
          <a:xfrm>
            <a:off x="1200150" y="2871109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Cocci</a:t>
            </a:r>
          </a:p>
        </p:txBody>
      </p:sp>
    </p:spTree>
    <p:extLst>
      <p:ext uri="{BB962C8B-B14F-4D97-AF65-F5344CB8AC3E}">
        <p14:creationId xmlns:p14="http://schemas.microsoft.com/office/powerpoint/2010/main" val="102020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E289-7297-A041-8E73-176F2C19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Dimorphic fungi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390C1-3CFC-494F-96BE-1D98608E3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Blasto</a:t>
            </a:r>
            <a:r>
              <a:rPr lang="en-US" dirty="0"/>
              <a:t> – never colonizer; mainly endemic Ohio and Mississippi river valleys -&gt; grows in moist, decaying organic matter; outbreaks after floods.</a:t>
            </a:r>
          </a:p>
          <a:p>
            <a:r>
              <a:rPr lang="en-US" dirty="0"/>
              <a:t>Route: </a:t>
            </a:r>
            <a:r>
              <a:rPr lang="en-US" dirty="0" err="1"/>
              <a:t>inh</a:t>
            </a:r>
            <a:r>
              <a:rPr lang="en-US" dirty="0"/>
              <a:t>. All get PNA, then 20% skin, 5% bone, 2% </a:t>
            </a:r>
            <a:r>
              <a:rPr lang="en-US" dirty="0" err="1"/>
              <a:t>cns</a:t>
            </a:r>
            <a:endParaRPr lang="en-US" dirty="0"/>
          </a:p>
          <a:p>
            <a:r>
              <a:rPr lang="en-US" dirty="0"/>
              <a:t>4-8 weeks since </a:t>
            </a:r>
            <a:r>
              <a:rPr lang="en-US" dirty="0" err="1"/>
              <a:t>inh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Blast: asymptomatic, pneumonia, extrapulmonary disease</a:t>
            </a:r>
          </a:p>
          <a:p>
            <a:pPr lvl="1"/>
            <a:r>
              <a:rPr lang="en-US" dirty="0" err="1"/>
              <a:t>Ampho</a:t>
            </a:r>
            <a:r>
              <a:rPr lang="en-US" dirty="0"/>
              <a:t> (if severe) -&gt; </a:t>
            </a:r>
            <a:r>
              <a:rPr lang="en-US" dirty="0" err="1"/>
              <a:t>Itra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23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728F-A71A-844D-8B80-6A6D2D44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73503E6-099C-3744-ADC0-146AAAEC65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930773"/>
              </p:ext>
            </p:extLst>
          </p:nvPr>
        </p:nvGraphicFramePr>
        <p:xfrm>
          <a:off x="838200" y="1825625"/>
          <a:ext cx="1051560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00538829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680388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Coccidiomycosis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Fluconazole (</a:t>
                      </a:r>
                      <a:r>
                        <a:rPr lang="en-US" sz="3200" dirty="0" err="1"/>
                        <a:t>Ampho</a:t>
                      </a:r>
                      <a:r>
                        <a:rPr lang="en-US" sz="3200" dirty="0"/>
                        <a:t> if severe)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047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Blastomycosis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Itraconazole (</a:t>
                      </a:r>
                      <a:r>
                        <a:rPr lang="en-US" sz="3200" dirty="0" err="1"/>
                        <a:t>Ampho</a:t>
                      </a:r>
                      <a:r>
                        <a:rPr lang="en-US" sz="3200" dirty="0"/>
                        <a:t> if severe)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167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Histoplasmosis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Itraconazole (</a:t>
                      </a:r>
                      <a:r>
                        <a:rPr lang="en-US" sz="3200" dirty="0" err="1"/>
                        <a:t>Ampho</a:t>
                      </a:r>
                      <a:r>
                        <a:rPr lang="en-US" sz="3200" dirty="0"/>
                        <a:t> if severe)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76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970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7BC00-0CED-8446-914D-4F76831821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859" y="0"/>
            <a:ext cx="8310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39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7BC00-0CED-8446-914D-4F76831821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859" y="0"/>
            <a:ext cx="8310282" cy="6858000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8642D48B-6C44-724F-91B2-F86F070BD604}"/>
              </a:ext>
            </a:extLst>
          </p:cNvPr>
          <p:cNvSpPr/>
          <p:nvPr/>
        </p:nvSpPr>
        <p:spPr>
          <a:xfrm>
            <a:off x="2071688" y="2900363"/>
            <a:ext cx="4024312" cy="2857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8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E668EE-1EB2-1344-BB16-96E0521E33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513" y="0"/>
            <a:ext cx="8434973" cy="6858000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D5110502-8E40-3E44-AB17-E2528BD20276}"/>
              </a:ext>
            </a:extLst>
          </p:cNvPr>
          <p:cNvSpPr/>
          <p:nvPr/>
        </p:nvSpPr>
        <p:spPr>
          <a:xfrm>
            <a:off x="4899991" y="1729409"/>
            <a:ext cx="2166731" cy="26835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DF16E090-E5F0-2E43-A28A-37031337584E}"/>
              </a:ext>
            </a:extLst>
          </p:cNvPr>
          <p:cNvSpPr/>
          <p:nvPr/>
        </p:nvSpPr>
        <p:spPr>
          <a:xfrm>
            <a:off x="2011017" y="2776331"/>
            <a:ext cx="2166731" cy="26835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87BDC-48A7-324E-8CC2-6958F1AB3878}"/>
              </a:ext>
            </a:extLst>
          </p:cNvPr>
          <p:cNvSpPr txBox="1"/>
          <p:nvPr/>
        </p:nvSpPr>
        <p:spPr>
          <a:xfrm>
            <a:off x="4310252" y="2725843"/>
            <a:ext cx="426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Other options? </a:t>
            </a:r>
          </a:p>
        </p:txBody>
      </p:sp>
    </p:spTree>
    <p:extLst>
      <p:ext uri="{BB962C8B-B14F-4D97-AF65-F5344CB8AC3E}">
        <p14:creationId xmlns:p14="http://schemas.microsoft.com/office/powerpoint/2010/main" val="67811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5D59-B066-784D-A860-3DB2C2EF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graft dysfunction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AE011-6940-F34C-B95F-817812CD2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Within 72h of transplant usually. Assessed at 24/48/72h</a:t>
            </a:r>
          </a:p>
          <a:p>
            <a:r>
              <a:rPr lang="en-US" dirty="0"/>
              <a:t>Ischemia reperfusion -&gt; ARDS presentation (Diffuse alveolar damage)</a:t>
            </a:r>
          </a:p>
          <a:p>
            <a:pPr lvl="1"/>
            <a:r>
              <a:rPr lang="en-US" dirty="0"/>
              <a:t>Dx of exclusion of other causes of ‘ARDS’, PCWP for congestion, TEE for </a:t>
            </a:r>
            <a:r>
              <a:rPr lang="en-US" dirty="0" err="1"/>
              <a:t>pulm</a:t>
            </a:r>
            <a:r>
              <a:rPr lang="en-US" dirty="0"/>
              <a:t> venous stenosis. </a:t>
            </a:r>
          </a:p>
          <a:p>
            <a:r>
              <a:rPr lang="en-US" dirty="0"/>
              <a:t>Predisposing conditions</a:t>
            </a:r>
          </a:p>
          <a:p>
            <a:pPr lvl="1"/>
            <a:r>
              <a:rPr lang="en-US" dirty="0"/>
              <a:t>Donor: smoking and aspiration/trauma/undersize</a:t>
            </a:r>
          </a:p>
          <a:p>
            <a:pPr lvl="1"/>
            <a:r>
              <a:rPr lang="en-US" dirty="0"/>
              <a:t>Surgery: cardiopulmonary bypass, large volume transfusion, delayed closure, prolonged ischemic times, increased reperfusion fio2</a:t>
            </a:r>
          </a:p>
          <a:p>
            <a:pPr lvl="1"/>
            <a:r>
              <a:rPr lang="en-US" dirty="0"/>
              <a:t>Recipient: abnormal body weight, </a:t>
            </a:r>
            <a:r>
              <a:rPr lang="en-US" dirty="0" err="1"/>
              <a:t>pulm</a:t>
            </a:r>
            <a:r>
              <a:rPr lang="en-US" dirty="0"/>
              <a:t> </a:t>
            </a:r>
            <a:r>
              <a:rPr lang="en-US" dirty="0" err="1"/>
              <a:t>htn</a:t>
            </a:r>
            <a:r>
              <a:rPr lang="en-US" dirty="0"/>
              <a:t>, COPD/CF</a:t>
            </a:r>
          </a:p>
          <a:p>
            <a:r>
              <a:rPr lang="en-US" dirty="0"/>
              <a:t>Supportive care, LTVV, Abx, </a:t>
            </a:r>
            <a:r>
              <a:rPr lang="en-US" dirty="0" err="1"/>
              <a:t>iNO</a:t>
            </a:r>
            <a:r>
              <a:rPr lang="en-US" dirty="0"/>
              <a:t>/PG, ECMO. </a:t>
            </a:r>
          </a:p>
          <a:p>
            <a:pPr lvl="1"/>
            <a:r>
              <a:rPr lang="en-US" dirty="0"/>
              <a:t>Retransplant = bad outcomes, not done.</a:t>
            </a:r>
          </a:p>
        </p:txBody>
      </p:sp>
    </p:spTree>
    <p:extLst>
      <p:ext uri="{BB962C8B-B14F-4D97-AF65-F5344CB8AC3E}">
        <p14:creationId xmlns:p14="http://schemas.microsoft.com/office/powerpoint/2010/main" val="3639374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EE8-9A46-5F4F-8B9D-986A53A0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DC07B-729C-A649-8F04-1CB27519B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mortality at 1 year</a:t>
            </a:r>
          </a:p>
          <a:p>
            <a:r>
              <a:rPr lang="en-US" dirty="0"/>
              <a:t>Increased risk of developing BO-type CLAD</a:t>
            </a:r>
          </a:p>
          <a:p>
            <a:pPr lvl="1"/>
            <a:r>
              <a:rPr lang="en-US" dirty="0"/>
              <a:t>CLAD = chronic lung allograft dysfunction</a:t>
            </a:r>
          </a:p>
          <a:p>
            <a:pPr lvl="1"/>
            <a:r>
              <a:rPr lang="en-US" dirty="0"/>
              <a:t>BO = bronchiolitis obliterans syndrome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 increase in risk of future acute cellular rejection or infection</a:t>
            </a:r>
          </a:p>
          <a:p>
            <a:pPr lvl="1"/>
            <a:r>
              <a:rPr lang="en-US" dirty="0"/>
              <a:t>Not clear if humoral rejection risk influenced</a:t>
            </a:r>
          </a:p>
        </p:txBody>
      </p:sp>
    </p:spTree>
    <p:extLst>
      <p:ext uri="{BB962C8B-B14F-4D97-AF65-F5344CB8AC3E}">
        <p14:creationId xmlns:p14="http://schemas.microsoft.com/office/powerpoint/2010/main" val="921291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35AB4-564A-5A44-980D-D6392AACE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4519"/>
            <a:ext cx="12192000" cy="47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57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35AB4-564A-5A44-980D-D6392AACE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4519"/>
            <a:ext cx="12192000" cy="4728961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ADFEED4D-4BAF-414B-986D-931C8B871087}"/>
              </a:ext>
            </a:extLst>
          </p:cNvPr>
          <p:cNvSpPr/>
          <p:nvPr/>
        </p:nvSpPr>
        <p:spPr>
          <a:xfrm>
            <a:off x="271463" y="4972050"/>
            <a:ext cx="1700212" cy="3714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3C07A745-67F4-374B-B908-627B29462D83}"/>
              </a:ext>
            </a:extLst>
          </p:cNvPr>
          <p:cNvSpPr/>
          <p:nvPr/>
        </p:nvSpPr>
        <p:spPr>
          <a:xfrm>
            <a:off x="7043738" y="2371725"/>
            <a:ext cx="4071937" cy="37147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B9347FF0-FC72-4249-AE51-8CE04E7DBE09}"/>
              </a:ext>
            </a:extLst>
          </p:cNvPr>
          <p:cNvSpPr/>
          <p:nvPr/>
        </p:nvSpPr>
        <p:spPr>
          <a:xfrm>
            <a:off x="6486526" y="2743200"/>
            <a:ext cx="1985962" cy="3857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4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F7C43-0F84-4F40-92C2-97B7A449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things cause PaO2-SpO2 gap?</a:t>
            </a:r>
          </a:p>
        </p:txBody>
      </p:sp>
    </p:spTree>
    <p:extLst>
      <p:ext uri="{BB962C8B-B14F-4D97-AF65-F5344CB8AC3E}">
        <p14:creationId xmlns:p14="http://schemas.microsoft.com/office/powerpoint/2010/main" val="3491928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F7C43-0F84-4F40-92C2-97B7A449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things cause PaO2-SpO2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CC9C-560C-6042-9FE7-35DD65E1C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1225" cy="4351338"/>
          </a:xfrm>
        </p:spPr>
        <p:txBody>
          <a:bodyPr>
            <a:normAutofit/>
          </a:bodyPr>
          <a:lstStyle/>
          <a:p>
            <a:r>
              <a:rPr lang="en-US" dirty="0"/>
              <a:t>SpO2 = absorption spectrum @ 660 and 940 nm.</a:t>
            </a:r>
          </a:p>
          <a:p>
            <a:r>
              <a:rPr lang="en-US" dirty="0"/>
              <a:t>Hemoglobinopathy = changes absorption spectrum</a:t>
            </a:r>
          </a:p>
          <a:p>
            <a:r>
              <a:rPr lang="en-US" dirty="0" err="1"/>
              <a:t>iStat</a:t>
            </a:r>
            <a:r>
              <a:rPr lang="en-US" dirty="0"/>
              <a:t> = sometimes don’t actually do co-oximetry – they calculate a predicted oxygen saturation. </a:t>
            </a:r>
          </a:p>
          <a:p>
            <a:r>
              <a:rPr lang="en-US" dirty="0"/>
              <a:t>Need “co-oximetry” - measure oxy-, deoxy-, carboxy-, and methemoglobin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C17FE4C-4F9E-024F-A22A-DA229DA9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9425" y="1690688"/>
            <a:ext cx="5344892" cy="31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30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91D3-CBAD-FF40-BD30-BE6E1C3D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Hemoglobinopathies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420B7-1B3E-4449-B0CE-4122369D8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6"/>
            <a:ext cx="390525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Sickle </a:t>
            </a:r>
            <a:r>
              <a:rPr lang="en-US" dirty="0" err="1"/>
              <a:t>hb</a:t>
            </a:r>
            <a:r>
              <a:rPr lang="en-US" dirty="0"/>
              <a:t> = no change in absorption spectrum 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900E27-406A-054C-B0EE-58DF7BC19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182401"/>
              </p:ext>
            </p:extLst>
          </p:nvPr>
        </p:nvGraphicFramePr>
        <p:xfrm>
          <a:off x="6354234" y="639287"/>
          <a:ext cx="541866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38274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80468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Carboxyhemoglobinemia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Methemoglobinemia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89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95-100% apparent SpO2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85% apparent SpO2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318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COHb</a:t>
                      </a:r>
                      <a:r>
                        <a:rPr lang="en-US" dirty="0"/>
                        <a:t> = O2Hb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Met-Hb = blue absorption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78213"/>
                  </a:ext>
                </a:extLst>
              </a:tr>
            </a:tbl>
          </a:graphicData>
        </a:graphic>
      </p:graphicFrame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C1F8662B-09EA-9D40-9B87-4135FC75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0" y="2497613"/>
            <a:ext cx="48514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95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BABE-6672-1547-9F55-7BAA3FCE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DBBFE-EA5F-3E41-AA30-A879038E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151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Oxidizing agent (electron acceptor) takes Fe++ (Ferrous) to Fe+++ (Ferric) = </a:t>
            </a:r>
            <a:r>
              <a:rPr lang="en-US" dirty="0" err="1"/>
              <a:t>metHb</a:t>
            </a:r>
            <a:endParaRPr lang="en-US" dirty="0"/>
          </a:p>
          <a:p>
            <a:pPr lvl="1"/>
            <a:r>
              <a:rPr lang="en-US" dirty="0"/>
              <a:t>Normally, reducing agent (CyB5R) converts it back </a:t>
            </a:r>
          </a:p>
          <a:p>
            <a:r>
              <a:rPr lang="en-US" dirty="0"/>
              <a:t>Met-Hb, like CO-Hb, binds O2 more tightly. Shifts O2-hb to the left</a:t>
            </a:r>
          </a:p>
          <a:p>
            <a:pPr lvl="1"/>
            <a:r>
              <a:rPr lang="en-US" dirty="0"/>
              <a:t>SpO2 based only on the color of the molecule</a:t>
            </a:r>
          </a:p>
          <a:p>
            <a:pPr lvl="1"/>
            <a:r>
              <a:rPr lang="en-US" dirty="0"/>
              <a:t>O2 Physiology identical to </a:t>
            </a:r>
            <a:r>
              <a:rPr lang="en-US" dirty="0" err="1"/>
              <a:t>COHb</a:t>
            </a:r>
            <a:r>
              <a:rPr lang="en-US" dirty="0"/>
              <a:t> </a:t>
            </a:r>
          </a:p>
        </p:txBody>
      </p:sp>
      <p:pic>
        <p:nvPicPr>
          <p:cNvPr id="11266" name="Picture 2" descr="Oxyhemoglobin Dissociation Curve - RK.md">
            <a:extLst>
              <a:ext uri="{FF2B5EF4-FFF2-40B4-BE49-F238E27FC236}">
                <a16:creationId xmlns:a16="http://schemas.microsoft.com/office/drawing/2014/main" id="{8CC31C5E-F596-E04A-BDF9-AD6EE7D0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858" y="1027906"/>
            <a:ext cx="5351517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41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4F151-70CE-7C46-BEA7-8CD8894CE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this patient get Met-Hb?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F415-E4AC-4242-89E1-0CC4FF92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Oxidizing Agents: </a:t>
            </a:r>
          </a:p>
          <a:p>
            <a:pPr lvl="1"/>
            <a:r>
              <a:rPr lang="en-US" dirty="0"/>
              <a:t>Dapsone</a:t>
            </a:r>
          </a:p>
          <a:p>
            <a:pPr lvl="1"/>
            <a:r>
              <a:rPr lang="en-US" dirty="0"/>
              <a:t>Antimalarials (CQ, Quinones)</a:t>
            </a:r>
          </a:p>
          <a:p>
            <a:pPr lvl="1"/>
            <a:r>
              <a:rPr lang="en-US" dirty="0"/>
              <a:t>Topical anesthetics</a:t>
            </a:r>
          </a:p>
          <a:p>
            <a:pPr lvl="1"/>
            <a:r>
              <a:rPr lang="en-US" dirty="0" err="1"/>
              <a:t>iNO</a:t>
            </a:r>
            <a:r>
              <a:rPr lang="en-US" dirty="0"/>
              <a:t>, nitrites, nitrates</a:t>
            </a:r>
          </a:p>
          <a:p>
            <a:pPr lvl="1"/>
            <a:r>
              <a:rPr lang="en-US" dirty="0" err="1"/>
              <a:t>Anilene</a:t>
            </a:r>
            <a:r>
              <a:rPr lang="en-US" dirty="0"/>
              <a:t> Dyes</a:t>
            </a:r>
          </a:p>
          <a:p>
            <a:pPr lvl="1"/>
            <a:r>
              <a:rPr lang="en-US" dirty="0"/>
              <a:t>Metoclopramide</a:t>
            </a:r>
          </a:p>
        </p:txBody>
      </p:sp>
    </p:spTree>
    <p:extLst>
      <p:ext uri="{BB962C8B-B14F-4D97-AF65-F5344CB8AC3E}">
        <p14:creationId xmlns:p14="http://schemas.microsoft.com/office/powerpoint/2010/main" val="2781749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DDB7-F990-8B46-9CE0-E279BED7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treat?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085F0-8E18-6946-B3FD-280B76454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Reducing Agents: </a:t>
            </a:r>
          </a:p>
          <a:p>
            <a:pPr lvl="1"/>
            <a:r>
              <a:rPr lang="en-US" dirty="0"/>
              <a:t>Methylene blue -&gt; cofactor in Fe+++ to Fe++ transition.</a:t>
            </a:r>
          </a:p>
          <a:p>
            <a:pPr lvl="2"/>
            <a:r>
              <a:rPr lang="en-US" dirty="0"/>
              <a:t>Beware in G6PD deficiency this won’t work.</a:t>
            </a:r>
          </a:p>
        </p:txBody>
      </p:sp>
    </p:spTree>
    <p:extLst>
      <p:ext uri="{BB962C8B-B14F-4D97-AF65-F5344CB8AC3E}">
        <p14:creationId xmlns:p14="http://schemas.microsoft.com/office/powerpoint/2010/main" val="421596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BED2-46F4-FC4B-AB60-F43EA94A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Cp-</a:t>
            </a:r>
            <a:r>
              <a:rPr lang="en-US" dirty="0" err="1"/>
              <a:t>Kpn</a:t>
            </a:r>
            <a:r>
              <a:rPr lang="en-US" sz="2400" dirty="0"/>
              <a:t> (</a:t>
            </a:r>
            <a:r>
              <a:rPr lang="en-US" sz="2400" dirty="0" err="1"/>
              <a:t>Carbapenemase</a:t>
            </a:r>
            <a:r>
              <a:rPr lang="en-US" sz="2400" dirty="0"/>
              <a:t>-producing </a:t>
            </a:r>
            <a:r>
              <a:rPr lang="en-US" sz="2400" i="1" dirty="0"/>
              <a:t>Klebsiella Pneumoniae</a:t>
            </a:r>
            <a:r>
              <a:rPr lang="en-US" sz="2400" dirty="0"/>
              <a:t>)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A641F-1EC6-8842-AFF8-2AD7906CC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KPC is a type of beta-lactamase encoded on plasmids</a:t>
            </a:r>
          </a:p>
          <a:p>
            <a:pPr lvl="1"/>
            <a:r>
              <a:rPr lang="en-US" dirty="0"/>
              <a:t>Carbapenems are beta-lactams</a:t>
            </a:r>
          </a:p>
          <a:p>
            <a:pPr lvl="1"/>
            <a:r>
              <a:rPr lang="en-US" dirty="0"/>
              <a:t>KPC also confers resistance to </a:t>
            </a:r>
            <a:r>
              <a:rPr lang="en-US" b="1" dirty="0"/>
              <a:t>cefepime, </a:t>
            </a:r>
            <a:r>
              <a:rPr lang="en-US" dirty="0"/>
              <a:t>quinolones, TMP-SMX</a:t>
            </a:r>
          </a:p>
          <a:p>
            <a:pPr lvl="1"/>
            <a:r>
              <a:rPr lang="en-US" dirty="0"/>
              <a:t>KPC has been found in Klebsiella and </a:t>
            </a:r>
            <a:r>
              <a:rPr lang="en-US" dirty="0" err="1"/>
              <a:t>PsA</a:t>
            </a:r>
            <a:endParaRPr lang="en-US" dirty="0"/>
          </a:p>
          <a:p>
            <a:r>
              <a:rPr lang="en-US" dirty="0"/>
              <a:t>Nosocomial; selection thought to have resulted from failure to clean medical equipment (repeat broad spectrum antibiotic exposures)</a:t>
            </a:r>
          </a:p>
        </p:txBody>
      </p:sp>
    </p:spTree>
    <p:extLst>
      <p:ext uri="{BB962C8B-B14F-4D97-AF65-F5344CB8AC3E}">
        <p14:creationId xmlns:p14="http://schemas.microsoft.com/office/powerpoint/2010/main" val="2537456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063CB-E1C7-EA43-82D8-CE1E0945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Sodium nitrite/thiosulfate used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1589C-54C7-5440-8191-56D595F96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Cyanide poisoning options: </a:t>
            </a:r>
          </a:p>
          <a:p>
            <a:pPr marL="914400" lvl="1" indent="-457200">
              <a:buAutoNum type="arabicPeriod"/>
            </a:pPr>
            <a:r>
              <a:rPr lang="en-US" dirty="0" err="1"/>
              <a:t>Hydroxycoabalmin</a:t>
            </a:r>
            <a:r>
              <a:rPr lang="en-US" dirty="0"/>
              <a:t> – first line, directly binds. 70mg/kg. Interferes w Co-ox</a:t>
            </a:r>
          </a:p>
          <a:p>
            <a:pPr marL="914400" lvl="1" indent="-457200">
              <a:buAutoNum type="arabicPeriod"/>
            </a:pPr>
            <a:r>
              <a:rPr lang="en-US" dirty="0"/>
              <a:t>Induction of methemoglobinemia with amyl/sodium nitrite, which can then be reduced. Don’t do this if CO-Hb/Smoke (further reduce O2-Hb availability)</a:t>
            </a:r>
          </a:p>
          <a:p>
            <a:pPr marL="914400" lvl="1" indent="-457200">
              <a:buAutoNum type="arabicPeriod"/>
            </a:pPr>
            <a:r>
              <a:rPr lang="en-US" dirty="0"/>
              <a:t>Sulfur donors e.g. sodium thiosulfate turn cyanide to </a:t>
            </a:r>
            <a:r>
              <a:rPr lang="en-US" dirty="0" err="1"/>
              <a:t>thiocynates</a:t>
            </a:r>
            <a:r>
              <a:rPr lang="en-US" dirty="0"/>
              <a:t> which are renally eliminated.</a:t>
            </a:r>
          </a:p>
          <a:p>
            <a:pPr marL="914400" lvl="1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and 3 are recommended. </a:t>
            </a:r>
          </a:p>
        </p:txBody>
      </p:sp>
    </p:spTree>
    <p:extLst>
      <p:ext uri="{BB962C8B-B14F-4D97-AF65-F5344CB8AC3E}">
        <p14:creationId xmlns:p14="http://schemas.microsoft.com/office/powerpoint/2010/main" val="245158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ED31-A36D-464A-ACBB-7A9343039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Ceftazidime-Avibactam work?</a:t>
            </a:r>
          </a:p>
        </p:txBody>
      </p:sp>
    </p:spTree>
    <p:extLst>
      <p:ext uri="{BB962C8B-B14F-4D97-AF65-F5344CB8AC3E}">
        <p14:creationId xmlns:p14="http://schemas.microsoft.com/office/powerpoint/2010/main" val="93803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ED31-A36D-464A-ACBB-7A9343039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Ceftazidime-Avibactam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E0D72-96DD-1D4F-A9CA-5E5EFE4B2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Ceftazidime – 3</a:t>
            </a:r>
            <a:r>
              <a:rPr lang="en-US" baseline="30000" dirty="0"/>
              <a:t>rd</a:t>
            </a:r>
            <a:r>
              <a:rPr lang="en-US" dirty="0"/>
              <a:t> gen </a:t>
            </a:r>
            <a:r>
              <a:rPr lang="en-US" dirty="0" err="1"/>
              <a:t>ceph</a:t>
            </a:r>
            <a:r>
              <a:rPr lang="en-US" dirty="0"/>
              <a:t> but + ~85% </a:t>
            </a:r>
            <a:r>
              <a:rPr lang="en-US" dirty="0" err="1"/>
              <a:t>PsA</a:t>
            </a:r>
            <a:r>
              <a:rPr lang="en-US" dirty="0"/>
              <a:t> coverage, poor </a:t>
            </a:r>
            <a:r>
              <a:rPr lang="en-US" dirty="0" err="1"/>
              <a:t>anaerob</a:t>
            </a:r>
            <a:r>
              <a:rPr lang="en-US" dirty="0"/>
              <a:t> coverage.</a:t>
            </a:r>
          </a:p>
          <a:p>
            <a:r>
              <a:rPr lang="en-US" dirty="0"/>
              <a:t>Avibactam – beta-lactamase inhibitor (broader than tazobactam)</a:t>
            </a:r>
          </a:p>
          <a:p>
            <a:endParaRPr lang="en-US" dirty="0"/>
          </a:p>
          <a:p>
            <a:r>
              <a:rPr lang="en-US" dirty="0"/>
              <a:t>Other options: </a:t>
            </a:r>
          </a:p>
          <a:p>
            <a:pPr lvl="1"/>
            <a:r>
              <a:rPr lang="en-US" dirty="0"/>
              <a:t>Meropenem-</a:t>
            </a:r>
            <a:r>
              <a:rPr lang="en-US" dirty="0" err="1"/>
              <a:t>Vaborbactam</a:t>
            </a:r>
            <a:r>
              <a:rPr lang="en-US" dirty="0"/>
              <a:t>, colistin (</a:t>
            </a:r>
            <a:r>
              <a:rPr lang="en-US" dirty="0" err="1"/>
              <a:t>polymixins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197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2EBA-9776-E842-9446-559FA008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ceftaroline</a:t>
            </a:r>
            <a:r>
              <a:rPr lang="en-US" dirty="0"/>
              <a:t> and how is it used?</a:t>
            </a:r>
          </a:p>
        </p:txBody>
      </p:sp>
    </p:spTree>
    <p:extLst>
      <p:ext uri="{BB962C8B-B14F-4D97-AF65-F5344CB8AC3E}">
        <p14:creationId xmlns:p14="http://schemas.microsoft.com/office/powerpoint/2010/main" val="12921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2EBA-9776-E842-9446-559FA008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ceftaroline</a:t>
            </a:r>
            <a:r>
              <a:rPr lang="en-US" dirty="0"/>
              <a:t> and how is it used?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F8ACA-83D2-C84B-BE77-FBF084D65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generation Cephalosporin with MRSA/VRSA activity and good gram positive activity. GNR coverage is similar to CTX</a:t>
            </a:r>
          </a:p>
          <a:p>
            <a:pPr lvl="1"/>
            <a:r>
              <a:rPr lang="en-US" dirty="0"/>
              <a:t>Hydrolyzed by KPC</a:t>
            </a:r>
          </a:p>
        </p:txBody>
      </p:sp>
    </p:spTree>
    <p:extLst>
      <p:ext uri="{BB962C8B-B14F-4D97-AF65-F5344CB8AC3E}">
        <p14:creationId xmlns:p14="http://schemas.microsoft.com/office/powerpoint/2010/main" val="496067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1406</Words>
  <Application>Microsoft Macintosh PowerPoint</Application>
  <PresentationFormat>Widescreen</PresentationFormat>
  <Paragraphs>223</Paragraphs>
  <Slides>50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SEEK Board Review  10-13-21</vt:lpstr>
      <vt:lpstr>PowerPoint Presentation</vt:lpstr>
      <vt:lpstr>PowerPoint Presentation</vt:lpstr>
      <vt:lpstr>PowerPoint Presentation</vt:lpstr>
      <vt:lpstr>Cp-Kpn (Carbapenemase-producing Klebsiella Pneumoniae) </vt:lpstr>
      <vt:lpstr>How does Ceftazidime-Avibactam work?</vt:lpstr>
      <vt:lpstr>How does Ceftazidime-Avibactam work?</vt:lpstr>
      <vt:lpstr>What is ceftaroline and how is it used?</vt:lpstr>
      <vt:lpstr>What is ceftaroline and how is it used?</vt:lpstr>
      <vt:lpstr>What are the types of beta-lactamases?</vt:lpstr>
      <vt:lpstr>GNR Bacteremia with CTX resistance – abx?</vt:lpstr>
      <vt:lpstr>GNR Bacteremia with CTX resistance – abx?</vt:lpstr>
      <vt:lpstr>PowerPoint Presentation</vt:lpstr>
      <vt:lpstr>PowerPoint Presentation</vt:lpstr>
      <vt:lpstr>Methotrexate, HyperCa neurotoxicity</vt:lpstr>
      <vt:lpstr>Sarcoidosis Small Fiber Neuropathy</vt:lpstr>
      <vt:lpstr>PowerPoint Presentation</vt:lpstr>
      <vt:lpstr>PowerPoint Presentation</vt:lpstr>
      <vt:lpstr>How does Dabigatran work?</vt:lpstr>
      <vt:lpstr>How does Dabigatran work?</vt:lpstr>
      <vt:lpstr>PowerPoint Presentation</vt:lpstr>
      <vt:lpstr>PowerPoint Presentation</vt:lpstr>
      <vt:lpstr>Idarucizumab (Praxbind)</vt:lpstr>
      <vt:lpstr>Andaxant Alfa </vt:lpstr>
      <vt:lpstr>Protamine</vt:lpstr>
      <vt:lpstr>4F – PCC (K-Centra)</vt:lpstr>
      <vt:lpstr>Your patient is bleeding; found down. Lab test to assess AC? </vt:lpstr>
      <vt:lpstr>PowerPoint Presentation</vt:lpstr>
      <vt:lpstr>PowerPoint Presentation</vt:lpstr>
      <vt:lpstr>PowerPoint Presentation</vt:lpstr>
      <vt:lpstr>PowerPoint Presentation</vt:lpstr>
      <vt:lpstr>Path</vt:lpstr>
      <vt:lpstr>PowerPoint Presentation</vt:lpstr>
      <vt:lpstr>Locations</vt:lpstr>
      <vt:lpstr>Locations</vt:lpstr>
      <vt:lpstr>Dimorphic fungi</vt:lpstr>
      <vt:lpstr>Treatments</vt:lpstr>
      <vt:lpstr>PowerPoint Presentation</vt:lpstr>
      <vt:lpstr>PowerPoint Presentation</vt:lpstr>
      <vt:lpstr>Primary graft dysfunction</vt:lpstr>
      <vt:lpstr>PGD consequences</vt:lpstr>
      <vt:lpstr>PowerPoint Presentation</vt:lpstr>
      <vt:lpstr>PowerPoint Presentation</vt:lpstr>
      <vt:lpstr>What things cause PaO2-SpO2 gap?</vt:lpstr>
      <vt:lpstr>What things cause PaO2-SpO2 gap?</vt:lpstr>
      <vt:lpstr>Hemoglobinopathies</vt:lpstr>
      <vt:lpstr>Physiology</vt:lpstr>
      <vt:lpstr>Why did this patient get Met-Hb?</vt:lpstr>
      <vt:lpstr>How to treat? </vt:lpstr>
      <vt:lpstr>What is Sodium nitrite/thiosulfate used for?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Review 10-13-21</dc:title>
  <dc:creator>BRIAN LOCKE</dc:creator>
  <cp:lastModifiedBy>Brian Locke</cp:lastModifiedBy>
  <cp:revision>6</cp:revision>
  <dcterms:created xsi:type="dcterms:W3CDTF">2021-10-07T23:04:07Z</dcterms:created>
  <dcterms:modified xsi:type="dcterms:W3CDTF">2025-09-01T23:40:04Z</dcterms:modified>
</cp:coreProperties>
</file>